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743" r:id="rId3"/>
    <p:sldId id="768" r:id="rId4"/>
    <p:sldId id="770" r:id="rId5"/>
    <p:sldId id="771" r:id="rId6"/>
    <p:sldId id="774" r:id="rId7"/>
    <p:sldId id="772" r:id="rId8"/>
    <p:sldId id="773" r:id="rId9"/>
    <p:sldId id="762" r:id="rId10"/>
  </p:sldIdLst>
  <p:sldSz cx="12192000" cy="6858000"/>
  <p:notesSz cx="6858000" cy="9144000"/>
  <p:embeddedFontLst>
    <p:embeddedFont>
      <p:font typeface="思源黑体 CN Heavy" panose="020B0A00000000000000" pitchFamily="34" charset="-122"/>
      <p:bold r:id="rId17"/>
    </p:embeddedFont>
    <p:embeddedFont>
      <p:font typeface="OPPOSans M" panose="00020600040101010101" pitchFamily="18" charset="-122"/>
      <p:regular r:id="rId18"/>
    </p:embeddedFont>
    <p:embeddedFont>
      <p:font typeface="微软雅黑" panose="020B0503020204020204" charset="-122"/>
      <p:regular r:id="rId19"/>
    </p:embeddedFont>
    <p:embeddedFont>
      <p:font typeface="Calibri" panose="020F0502020204030204" charset="0"/>
      <p:regular r:id="rId20"/>
      <p:bold r:id="rId21"/>
      <p:italic r:id="rId22"/>
      <p:boldItalic r:id="rId23"/>
    </p:embeddedFont>
    <p:embeddedFont>
      <p:font typeface="等线" panose="02010600030101010101" charset="-122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彭 玉凤" initials="彭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82AA"/>
    <a:srgbClr val="A15B8E"/>
    <a:srgbClr val="3C4D81"/>
    <a:srgbClr val="C7CDE3"/>
    <a:srgbClr val="EEE2EB"/>
    <a:srgbClr val="46568D"/>
    <a:srgbClr val="174EBF"/>
    <a:srgbClr val="C84090"/>
    <a:srgbClr val="4B6C71"/>
    <a:srgbClr val="214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2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313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1.xml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EBE74-E43A-4717-9594-8663C9140B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F4127-747A-4350-A632-397416040F1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7E56E-A8AB-4F70-BB01-613A885475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7EADA-82F4-4258-AD06-2FB5153F02C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t="81555"/>
          <a:stretch>
            <a:fillRect/>
          </a:stretch>
        </p:blipFill>
        <p:spPr>
          <a:xfrm flipV="1">
            <a:off x="0" y="-3"/>
            <a:ext cx="12192000" cy="1089027"/>
          </a:xfrm>
          <a:prstGeom prst="rect">
            <a:avLst/>
          </a:prstGeom>
          <a:effectLst>
            <a:outerShdw blurRad="279400" dist="279400" dir="5400000" algn="t" rotWithShape="0">
              <a:prstClr val="black">
                <a:alpha val="12000"/>
              </a:prstClr>
            </a:outerShdw>
          </a:effectLst>
        </p:spPr>
      </p:pic>
      <p:sp>
        <p:nvSpPr>
          <p:cNvPr id="2" name="矩形 1"/>
          <p:cNvSpPr/>
          <p:nvPr userDrawn="1"/>
        </p:nvSpPr>
        <p:spPr>
          <a:xfrm>
            <a:off x="0" y="6659880"/>
            <a:ext cx="12192000" cy="198120"/>
          </a:xfrm>
          <a:prstGeom prst="rect">
            <a:avLst/>
          </a:prstGeom>
          <a:gradFill flip="none" rotWithShape="1">
            <a:gsLst>
              <a:gs pos="0">
                <a:srgbClr val="46568D"/>
              </a:gs>
              <a:gs pos="100000">
                <a:srgbClr val="A15B8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18" b="4820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174EBF">
                    <a:alpha val="44000"/>
                  </a:srgbClr>
                </a:gs>
                <a:gs pos="100000">
                  <a:srgbClr val="C84090">
                    <a:alpha val="59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941281" y="0"/>
            <a:ext cx="759156" cy="7162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14245" y="2214245"/>
            <a:ext cx="78898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372132"/>
                </a:solidFill>
                <a:latin typeface="仓耳渔阳体 W05" panose="02020400000000000000" pitchFamily="18" charset="-122"/>
                <a:ea typeface="仓耳渔阳体 W05" panose="02020400000000000000" pitchFamily="18" charset="-122"/>
              </a:defRPr>
            </a:lvl1pPr>
          </a:lstStyle>
          <a:p>
            <a:pPr algn="dist"/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知脉知识服务平台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28114" y="3274118"/>
            <a:ext cx="1072638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0" i="0">
                <a:gradFill flip="none" rotWithShape="1">
                  <a:gsLst>
                    <a:gs pos="0">
                      <a:srgbClr val="2899FF"/>
                    </a:gs>
                    <a:gs pos="100000">
                      <a:srgbClr val="61FFFF"/>
                    </a:gs>
                  </a:gsLst>
                  <a:lin ang="0" scaled="1"/>
                  <a:tileRect/>
                </a:gra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</a:rPr>
              <a:t>Zhimai knowledge service platform</a:t>
            </a:r>
            <a:endParaRPr lang="en-US" altLang="zh-CN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28537" y="6251010"/>
            <a:ext cx="323435" cy="52312"/>
            <a:chOff x="5106464" y="5334000"/>
            <a:chExt cx="323435" cy="52312"/>
          </a:xfrm>
        </p:grpSpPr>
        <p:sp>
          <p:nvSpPr>
            <p:cNvPr id="34" name="椭圆 33"/>
            <p:cNvSpPr/>
            <p:nvPr/>
          </p:nvSpPr>
          <p:spPr>
            <a:xfrm>
              <a:off x="5106464" y="5334000"/>
              <a:ext cx="52312" cy="523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5170487" y="5334000"/>
              <a:ext cx="52312" cy="523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5233730" y="5334000"/>
              <a:ext cx="52312" cy="523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5377587" y="5334000"/>
              <a:ext cx="52312" cy="523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ppt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745" y="160655"/>
            <a:ext cx="1000760" cy="5448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633335" y="5364480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上海羿初信息技术有限公司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5011838" y="2310341"/>
            <a:ext cx="6215605" cy="1574153"/>
          </a:xfrm>
          <a:prstGeom prst="roundRect">
            <a:avLst>
              <a:gd name="adj" fmla="val 471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79400" dist="2794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5011838" y="3987482"/>
            <a:ext cx="6215605" cy="1574153"/>
          </a:xfrm>
          <a:prstGeom prst="roundRect">
            <a:avLst>
              <a:gd name="adj" fmla="val 471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79400" dist="2794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35"/>
          <p:cNvSpPr txBox="1"/>
          <p:nvPr/>
        </p:nvSpPr>
        <p:spPr>
          <a:xfrm>
            <a:off x="6259595" y="2697233"/>
            <a:ext cx="292861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79400" dist="279400" dir="2700000" algn="tl" rotWithShape="0">
                    <a:srgbClr val="334E89">
                      <a:alpha val="12000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知脉知识服务平台</a:t>
            </a:r>
            <a:endParaRPr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84423" y="3075168"/>
            <a:ext cx="4584201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网址：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http://www.zmmind.net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35"/>
          <p:cNvSpPr txBox="1"/>
          <p:nvPr/>
        </p:nvSpPr>
        <p:spPr>
          <a:xfrm>
            <a:off x="6259595" y="4353386"/>
            <a:ext cx="292861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79400" dist="279400" dir="2700000" algn="tl" rotWithShape="0">
                    <a:srgbClr val="334E89">
                      <a:alpha val="12000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登录方式</a:t>
            </a:r>
            <a:endParaRPr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284423" y="4731321"/>
            <a:ext cx="4584201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defRPr>
            </a:lvl1pPr>
          </a:lstStyle>
          <a:p>
            <a:pPr algn="l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IP+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微信扫码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08610" y="2719733"/>
            <a:ext cx="687390" cy="687390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4620" y="4430863"/>
            <a:ext cx="687390" cy="687390"/>
          </a:xfrm>
          <a:prstGeom prst="rect">
            <a:avLst/>
          </a:prstGeom>
        </p:spPr>
      </p:pic>
      <p:pic>
        <p:nvPicPr>
          <p:cNvPr id="15" name="图片 14" descr="pp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05" y="2944495"/>
            <a:ext cx="3858895" cy="170688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603885" y="289996"/>
            <a:ext cx="32171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372132"/>
                </a:solidFill>
                <a:latin typeface="仓耳渔阳体 W05" panose="02020400000000000000" pitchFamily="18" charset="-122"/>
                <a:ea typeface="仓耳渔阳体 W05" panose="02020400000000000000" pitchFamily="18" charset="-122"/>
              </a:defRPr>
            </a:lvl1pPr>
          </a:lstStyle>
          <a:p>
            <a:pPr algn="l"/>
            <a:r>
              <a:rPr lang="zh-CN" altLang="en-US" sz="3200" dirty="0">
                <a:solidFill>
                  <a:schemeClr val="bg1"/>
                </a:solidFill>
                <a:effectLst>
                  <a:outerShdw blurRad="279400" dist="279400" dir="2700000" algn="tl" rotWithShape="0">
                    <a:srgbClr val="334E89">
                      <a:alpha val="12000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产品介绍</a:t>
            </a:r>
            <a:endParaRPr lang="zh-CN" altLang="en-US" sz="3200" dirty="0">
              <a:solidFill>
                <a:schemeClr val="bg1"/>
              </a:solidFill>
              <a:effectLst>
                <a:outerShdw blurRad="279400" dist="279400" dir="2700000" algn="tl" rotWithShape="0">
                  <a:srgbClr val="334E89">
                    <a:alpha val="12000"/>
                  </a:srgb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784475" y="396875"/>
            <a:ext cx="3067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372132"/>
                </a:solidFill>
                <a:latin typeface="仓耳渔阳体 W05" panose="02020400000000000000" pitchFamily="18" charset="-122"/>
                <a:ea typeface="仓耳渔阳体 W05" panose="02020400000000000000" pitchFamily="18" charset="-122"/>
              </a:defRPr>
            </a:lvl1pPr>
          </a:lstStyle>
          <a:p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79400" dist="279400" dir="2700000" algn="tl" rotWithShape="0">
                    <a:srgbClr val="334E89">
                      <a:alpha val="12000"/>
                    </a:srgbClr>
                  </a:outerShdw>
                </a:effectLst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+mn-ea"/>
              </a:rPr>
              <a:t>Product introduction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effectLst>
                <a:outerShdw blurRad="279400" dist="279400" dir="2700000" algn="tl" rotWithShape="0">
                  <a:srgbClr val="334E89">
                    <a:alpha val="12000"/>
                  </a:srgbClr>
                </a:outerShdw>
              </a:effectLst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603885" y="289996"/>
            <a:ext cx="32171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372132"/>
                </a:solidFill>
                <a:latin typeface="仓耳渔阳体 W05" panose="02020400000000000000" pitchFamily="18" charset="-122"/>
                <a:ea typeface="仓耳渔阳体 W05" panose="02020400000000000000" pitchFamily="18" charset="-122"/>
              </a:defRPr>
            </a:lvl1pPr>
          </a:lstStyle>
          <a:p>
            <a:pPr algn="l"/>
            <a:r>
              <a:rPr lang="zh-CN" altLang="en-US" sz="3200" dirty="0">
                <a:solidFill>
                  <a:schemeClr val="bg1"/>
                </a:solidFill>
                <a:effectLst>
                  <a:outerShdw blurRad="279400" dist="279400" dir="2700000" algn="tl" rotWithShape="0">
                    <a:srgbClr val="334E89">
                      <a:alpha val="12000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产品介绍</a:t>
            </a:r>
            <a:endParaRPr lang="zh-CN" altLang="en-US" sz="3200" dirty="0">
              <a:solidFill>
                <a:schemeClr val="bg1"/>
              </a:solidFill>
              <a:effectLst>
                <a:outerShdw blurRad="279400" dist="279400" dir="2700000" algn="tl" rotWithShape="0">
                  <a:srgbClr val="334E89">
                    <a:alpha val="12000"/>
                  </a:srgb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784475" y="396875"/>
            <a:ext cx="3067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372132"/>
                </a:solidFill>
                <a:latin typeface="仓耳渔阳体 W05" panose="02020400000000000000" pitchFamily="18" charset="-122"/>
                <a:ea typeface="仓耳渔阳体 W05" panose="02020400000000000000" pitchFamily="18" charset="-122"/>
              </a:defRPr>
            </a:lvl1pPr>
          </a:lstStyle>
          <a:p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79400" dist="279400" dir="2700000" algn="tl" rotWithShape="0">
                    <a:srgbClr val="334E89">
                      <a:alpha val="12000"/>
                    </a:srgbClr>
                  </a:outerShdw>
                </a:effectLst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+mn-ea"/>
              </a:rPr>
              <a:t>Company introduction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effectLst>
                <a:outerShdw blurRad="279400" dist="279400" dir="2700000" algn="tl" rotWithShape="0">
                  <a:srgbClr val="334E89">
                    <a:alpha val="12000"/>
                  </a:srgbClr>
                </a:outerShdw>
              </a:effectLst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" name="矩形: 圆角 14"/>
          <p:cNvSpPr/>
          <p:nvPr/>
        </p:nvSpPr>
        <p:spPr>
          <a:xfrm>
            <a:off x="603885" y="1597025"/>
            <a:ext cx="10838180" cy="3947795"/>
          </a:xfrm>
          <a:prstGeom prst="roundRect">
            <a:avLst>
              <a:gd name="adj" fmla="val 803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79400" dist="2794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30445" y="190373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/>
              <a:t>产品概况</a:t>
            </a:r>
            <a:endParaRPr lang="zh-CN" altLang="en-US" sz="3200"/>
          </a:p>
        </p:txBody>
      </p:sp>
      <p:sp>
        <p:nvSpPr>
          <p:cNvPr id="22" name="文本框 21"/>
          <p:cNvSpPr txBox="1"/>
          <p:nvPr/>
        </p:nvSpPr>
        <p:spPr>
          <a:xfrm>
            <a:off x="1649095" y="2604135"/>
            <a:ext cx="84994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defRPr>
            </a:lvl1pPr>
          </a:lstStyle>
          <a:p>
            <a:pPr algn="l"/>
            <a:r>
              <a:rPr lang="en-US" altLang="zh-CN" dirty="0"/>
              <a:t>       </a:t>
            </a:r>
            <a:endParaRPr lang="en-US" altLang="zh-CN" dirty="0"/>
          </a:p>
          <a:p>
            <a:pPr algn="l"/>
            <a:r>
              <a:rPr lang="en-US" altLang="zh-CN" dirty="0"/>
              <a:t>       平台收录的思维导图模板涵盖了哲学、经济学、法学、教育学、文学、历史学、理学、工学、农学、医学、管理学、艺术学，共计12个学科门类，93个一级学科，平台上已有共计3.7万余个高质量的思维导图模板，数据更新及时。</a:t>
            </a:r>
            <a:endParaRPr lang="en-US" altLang="zh-C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81635" y="2089150"/>
            <a:ext cx="240284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defRPr>
            </a:lvl1pPr>
          </a:lstStyle>
          <a:p>
            <a:pPr algn="l"/>
            <a:r>
              <a:rPr lang="en-US" altLang="zh-CN" sz="1600" dirty="0"/>
              <a:t>      </a:t>
            </a:r>
            <a:r>
              <a:rPr lang="zh-CN" altLang="en-US" sz="1600" dirty="0"/>
              <a:t>首页展示思维导图分类，哲学、经济学、法学、教育学、文学、历史学、理学、工学、农学、医学、管理学、艺术学，共计12个学科门类，93个一级学科可以根据最新发布，最多浏览，最多收藏进行排序</a:t>
            </a:r>
            <a:endParaRPr lang="en-US" altLang="zh-CN" sz="1600" dirty="0"/>
          </a:p>
        </p:txBody>
      </p:sp>
      <p:sp>
        <p:nvSpPr>
          <p:cNvPr id="29" name="文本框 28"/>
          <p:cNvSpPr txBox="1"/>
          <p:nvPr/>
        </p:nvSpPr>
        <p:spPr>
          <a:xfrm>
            <a:off x="603885" y="289996"/>
            <a:ext cx="32171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372132"/>
                </a:solidFill>
                <a:latin typeface="仓耳渔阳体 W05" panose="02020400000000000000" pitchFamily="18" charset="-122"/>
                <a:ea typeface="仓耳渔阳体 W05" panose="02020400000000000000" pitchFamily="18" charset="-122"/>
              </a:defRPr>
            </a:lvl1pPr>
          </a:lstStyle>
          <a:p>
            <a:pPr algn="l"/>
            <a:r>
              <a:rPr lang="zh-CN" altLang="en-US" sz="3200" dirty="0">
                <a:solidFill>
                  <a:schemeClr val="bg1"/>
                </a:solidFill>
                <a:effectLst>
                  <a:outerShdw blurRad="279400" dist="279400" dir="2700000" algn="tl" rotWithShape="0">
                    <a:srgbClr val="334E89">
                      <a:alpha val="12000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产品介绍</a:t>
            </a:r>
            <a:endParaRPr lang="zh-CN" altLang="en-US" sz="3200" dirty="0">
              <a:solidFill>
                <a:schemeClr val="bg1"/>
              </a:solidFill>
              <a:effectLst>
                <a:outerShdw blurRad="279400" dist="279400" dir="2700000" algn="tl" rotWithShape="0">
                  <a:srgbClr val="334E89">
                    <a:alpha val="12000"/>
                  </a:srgb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784475" y="396875"/>
            <a:ext cx="3067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372132"/>
                </a:solidFill>
                <a:latin typeface="仓耳渔阳体 W05" panose="02020400000000000000" pitchFamily="18" charset="-122"/>
                <a:ea typeface="仓耳渔阳体 W05" panose="02020400000000000000" pitchFamily="18" charset="-122"/>
              </a:defRPr>
            </a:lvl1pPr>
          </a:lstStyle>
          <a:p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79400" dist="279400" dir="2700000" algn="tl" rotWithShape="0">
                    <a:srgbClr val="334E89">
                      <a:alpha val="12000"/>
                    </a:srgbClr>
                  </a:outerShdw>
                </a:effectLst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+mn-ea"/>
              </a:rPr>
              <a:t>Product introduction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effectLst>
                <a:outerShdw blurRad="279400" dist="279400" dir="2700000" algn="tl" rotWithShape="0">
                  <a:srgbClr val="334E89">
                    <a:alpha val="12000"/>
                  </a:srgbClr>
                </a:outerShdw>
              </a:effectLst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2450" y="1759585"/>
            <a:ext cx="8799195" cy="42945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688975" y="1496060"/>
            <a:ext cx="236220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defRPr>
            </a:lvl1pPr>
          </a:lstStyle>
          <a:p>
            <a:pPr algn="l"/>
            <a:r>
              <a:rPr lang="zh-CN" altLang="en-US" sz="1600" dirty="0"/>
              <a:t>点击模板可以浏览模板，</a:t>
            </a:r>
            <a:endParaRPr lang="zh-CN" altLang="en-US" sz="1600" dirty="0"/>
          </a:p>
          <a:p>
            <a:pPr algn="l"/>
            <a:endParaRPr lang="zh-CN" altLang="en-US" sz="1600" dirty="0"/>
          </a:p>
          <a:p>
            <a:pPr algn="l"/>
            <a:r>
              <a:rPr lang="en-US" altLang="zh-CN" sz="1600" dirty="0"/>
              <a:t>1</a:t>
            </a:r>
            <a:r>
              <a:rPr lang="zh-CN" altLang="en-US" sz="1600" dirty="0"/>
              <a:t>、克隆功能：可以克隆模板，自己在此基础上进行思维创作。</a:t>
            </a:r>
            <a:endParaRPr lang="zh-CN" altLang="en-US" sz="1600" dirty="0"/>
          </a:p>
          <a:p>
            <a:pPr algn="l"/>
            <a:endParaRPr lang="zh-CN" altLang="en-US" sz="1600" dirty="0"/>
          </a:p>
          <a:p>
            <a:pPr algn="l"/>
            <a:r>
              <a:rPr lang="en-US" altLang="zh-CN" sz="1600" dirty="0"/>
              <a:t>2</a:t>
            </a:r>
            <a:r>
              <a:rPr lang="zh-CN" altLang="en-US" sz="1600" dirty="0"/>
              <a:t>、外观颜色：可以根据自己喜好，选择不同的导图结构和颜色。</a:t>
            </a:r>
            <a:endParaRPr lang="zh-CN" altLang="en-US" sz="1600" dirty="0"/>
          </a:p>
          <a:p>
            <a:pPr algn="l"/>
            <a:endParaRPr lang="zh-CN" altLang="en-US" sz="1600" dirty="0"/>
          </a:p>
          <a:p>
            <a:pPr algn="l"/>
            <a:r>
              <a:rPr lang="en-US" altLang="zh-CN" sz="1600" dirty="0"/>
              <a:t>3</a:t>
            </a:r>
            <a:r>
              <a:rPr lang="zh-CN" altLang="en-US" sz="1600" dirty="0"/>
              <a:t>、搜索节点：可以搜索当前导图里的节点，进行搜索浏览</a:t>
            </a:r>
            <a:endParaRPr lang="zh-CN" altLang="en-US" sz="1600" dirty="0"/>
          </a:p>
          <a:p>
            <a:pPr algn="l"/>
            <a:endParaRPr lang="zh-CN" altLang="en-US" sz="1600" dirty="0"/>
          </a:p>
        </p:txBody>
      </p:sp>
      <p:sp>
        <p:nvSpPr>
          <p:cNvPr id="29" name="文本框 28"/>
          <p:cNvSpPr txBox="1"/>
          <p:nvPr/>
        </p:nvSpPr>
        <p:spPr>
          <a:xfrm>
            <a:off x="603885" y="289996"/>
            <a:ext cx="32171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372132"/>
                </a:solidFill>
                <a:latin typeface="仓耳渔阳体 W05" panose="02020400000000000000" pitchFamily="18" charset="-122"/>
                <a:ea typeface="仓耳渔阳体 W05" panose="02020400000000000000" pitchFamily="18" charset="-122"/>
              </a:defRPr>
            </a:lvl1pPr>
          </a:lstStyle>
          <a:p>
            <a:pPr algn="l"/>
            <a:r>
              <a:rPr lang="zh-CN" altLang="en-US" sz="3200" dirty="0">
                <a:solidFill>
                  <a:schemeClr val="bg1"/>
                </a:solidFill>
                <a:effectLst>
                  <a:outerShdw blurRad="279400" dist="279400" dir="2700000" algn="tl" rotWithShape="0">
                    <a:srgbClr val="334E89">
                      <a:alpha val="12000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产品介绍</a:t>
            </a:r>
            <a:endParaRPr lang="zh-CN" altLang="en-US" sz="3200" dirty="0">
              <a:solidFill>
                <a:schemeClr val="bg1"/>
              </a:solidFill>
              <a:effectLst>
                <a:outerShdw blurRad="279400" dist="279400" dir="2700000" algn="tl" rotWithShape="0">
                  <a:srgbClr val="334E89">
                    <a:alpha val="12000"/>
                  </a:srgb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784475" y="396875"/>
            <a:ext cx="3067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372132"/>
                </a:solidFill>
                <a:latin typeface="仓耳渔阳体 W05" panose="02020400000000000000" pitchFamily="18" charset="-122"/>
                <a:ea typeface="仓耳渔阳体 W05" panose="02020400000000000000" pitchFamily="18" charset="-122"/>
              </a:defRPr>
            </a:lvl1pPr>
          </a:lstStyle>
          <a:p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79400" dist="279400" dir="2700000" algn="tl" rotWithShape="0">
                    <a:srgbClr val="334E89">
                      <a:alpha val="12000"/>
                    </a:srgbClr>
                  </a:outerShdw>
                </a:effectLst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+mn-ea"/>
              </a:rPr>
              <a:t>Product introduction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effectLst>
                <a:outerShdw blurRad="279400" dist="279400" dir="2700000" algn="tl" rotWithShape="0">
                  <a:srgbClr val="334E89">
                    <a:alpha val="12000"/>
                  </a:srgbClr>
                </a:outerShdw>
              </a:effectLst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9425" y="1958975"/>
            <a:ext cx="7136130" cy="3482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803910" y="2099310"/>
            <a:ext cx="21551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defRPr>
            </a:lvl1pPr>
          </a:lstStyle>
          <a:p>
            <a:pPr algn="l"/>
            <a:r>
              <a:rPr lang="en-US" altLang="zh-CN" sz="1600" dirty="0"/>
              <a:t>      </a:t>
            </a:r>
            <a:r>
              <a:rPr lang="zh-CN" altLang="en-US" sz="1600" dirty="0"/>
              <a:t>微信登录后可以登录自己的</a:t>
            </a:r>
            <a:r>
              <a:rPr lang="en-US" altLang="zh-CN" sz="1600" dirty="0"/>
              <a:t>“</a:t>
            </a:r>
            <a:r>
              <a:rPr lang="zh-CN" altLang="en-US" sz="1600" dirty="0"/>
              <a:t>个人中心</a:t>
            </a:r>
            <a:r>
              <a:rPr lang="en-US" altLang="zh-CN" sz="1600" dirty="0"/>
              <a:t>”</a:t>
            </a:r>
            <a:r>
              <a:rPr lang="zh-CN" altLang="en-US" sz="1600" dirty="0"/>
              <a:t>，该板块可以新建思维导图，可以查看自己的文件列表以及收藏列表</a:t>
            </a:r>
            <a:endParaRPr lang="zh-CN" altLang="en-US" sz="1600" dirty="0"/>
          </a:p>
          <a:p>
            <a:pPr algn="l"/>
            <a:r>
              <a:rPr lang="en-US" altLang="zh-CN" sz="1600" dirty="0"/>
              <a:t>       </a:t>
            </a:r>
            <a:r>
              <a:rPr lang="zh-CN" altLang="en-US" sz="1600" dirty="0"/>
              <a:t>用户可以发布、分享自己的思维</a:t>
            </a:r>
            <a:r>
              <a:rPr lang="zh-CN" altLang="en-US" sz="1600" dirty="0"/>
              <a:t>导图</a:t>
            </a:r>
            <a:endParaRPr lang="zh-CN" altLang="en-US" sz="1600" dirty="0"/>
          </a:p>
        </p:txBody>
      </p:sp>
      <p:sp>
        <p:nvSpPr>
          <p:cNvPr id="29" name="文本框 28"/>
          <p:cNvSpPr txBox="1"/>
          <p:nvPr/>
        </p:nvSpPr>
        <p:spPr>
          <a:xfrm>
            <a:off x="603885" y="289996"/>
            <a:ext cx="32171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372132"/>
                </a:solidFill>
                <a:latin typeface="仓耳渔阳体 W05" panose="02020400000000000000" pitchFamily="18" charset="-122"/>
                <a:ea typeface="仓耳渔阳体 W05" panose="02020400000000000000" pitchFamily="18" charset="-122"/>
              </a:defRPr>
            </a:lvl1pPr>
          </a:lstStyle>
          <a:p>
            <a:pPr algn="l"/>
            <a:r>
              <a:rPr lang="zh-CN" altLang="en-US" sz="3200" dirty="0">
                <a:solidFill>
                  <a:schemeClr val="bg1"/>
                </a:solidFill>
                <a:effectLst>
                  <a:outerShdw blurRad="279400" dist="279400" dir="2700000" algn="tl" rotWithShape="0">
                    <a:srgbClr val="334E89">
                      <a:alpha val="12000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产品介绍</a:t>
            </a:r>
            <a:endParaRPr lang="zh-CN" altLang="en-US" sz="3200" dirty="0">
              <a:solidFill>
                <a:schemeClr val="bg1"/>
              </a:solidFill>
              <a:effectLst>
                <a:outerShdw blurRad="279400" dist="279400" dir="2700000" algn="tl" rotWithShape="0">
                  <a:srgbClr val="334E89">
                    <a:alpha val="12000"/>
                  </a:srgb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784475" y="396875"/>
            <a:ext cx="3067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372132"/>
                </a:solidFill>
                <a:latin typeface="仓耳渔阳体 W05" panose="02020400000000000000" pitchFamily="18" charset="-122"/>
                <a:ea typeface="仓耳渔阳体 W05" panose="02020400000000000000" pitchFamily="18" charset="-122"/>
              </a:defRPr>
            </a:lvl1pPr>
          </a:lstStyle>
          <a:p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79400" dist="279400" dir="2700000" algn="tl" rotWithShape="0">
                    <a:srgbClr val="334E89">
                      <a:alpha val="12000"/>
                    </a:srgbClr>
                  </a:outerShdw>
                </a:effectLst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+mn-ea"/>
              </a:rPr>
              <a:t>Product introduction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effectLst>
                <a:outerShdw blurRad="279400" dist="279400" dir="2700000" algn="tl" rotWithShape="0">
                  <a:srgbClr val="334E89">
                    <a:alpha val="12000"/>
                  </a:srgbClr>
                </a:outerShdw>
              </a:effectLst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3915" y="1740535"/>
            <a:ext cx="8350885" cy="40754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688975" y="1496060"/>
            <a:ext cx="238887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defRPr>
            </a:lvl1pPr>
          </a:lstStyle>
          <a:p>
            <a:pPr algn="l"/>
            <a:r>
              <a:rPr lang="zh-CN" altLang="en-US" sz="1600" dirty="0"/>
              <a:t>导图编辑</a:t>
            </a:r>
            <a:endParaRPr lang="zh-CN" altLang="en-US" sz="1600" dirty="0"/>
          </a:p>
          <a:p>
            <a:pPr algn="l"/>
            <a:endParaRPr lang="zh-CN" altLang="en-US" sz="1600" dirty="0"/>
          </a:p>
          <a:p>
            <a:pPr algn="l"/>
            <a:r>
              <a:rPr lang="en-US" altLang="zh-CN" sz="1600" dirty="0"/>
              <a:t>1</a:t>
            </a:r>
            <a:r>
              <a:rPr lang="zh-CN" altLang="en-US" sz="1600" dirty="0"/>
              <a:t>、强大的编辑功能，快速准确的将您的想法和思路图形化进行展现。</a:t>
            </a:r>
            <a:endParaRPr lang="zh-CN" altLang="en-US" sz="1600" dirty="0"/>
          </a:p>
          <a:p>
            <a:pPr algn="l"/>
            <a:endParaRPr lang="zh-CN" altLang="en-US" sz="1600" dirty="0"/>
          </a:p>
          <a:p>
            <a:pPr algn="l"/>
            <a:r>
              <a:rPr lang="en-US" altLang="zh-CN" sz="1600" dirty="0"/>
              <a:t>2</a:t>
            </a:r>
            <a:r>
              <a:rPr lang="zh-CN" altLang="en-US" sz="1600" dirty="0"/>
              <a:t>，导出导入功能，可以导出</a:t>
            </a:r>
            <a:r>
              <a:rPr lang="en-US" altLang="zh-CN" sz="1600" dirty="0"/>
              <a:t>png</a:t>
            </a:r>
            <a:r>
              <a:rPr lang="zh-CN" altLang="en-US" sz="1600" dirty="0"/>
              <a:t>，</a:t>
            </a:r>
            <a:r>
              <a:rPr lang="en-US" altLang="zh-CN" sz="1600" dirty="0"/>
              <a:t>svg</a:t>
            </a:r>
            <a:r>
              <a:rPr lang="zh-CN" altLang="en-US" sz="1600" dirty="0"/>
              <a:t>。</a:t>
            </a:r>
            <a:endParaRPr lang="zh-CN" altLang="en-US" sz="1600" dirty="0"/>
          </a:p>
        </p:txBody>
      </p:sp>
      <p:sp>
        <p:nvSpPr>
          <p:cNvPr id="29" name="文本框 28"/>
          <p:cNvSpPr txBox="1"/>
          <p:nvPr/>
        </p:nvSpPr>
        <p:spPr>
          <a:xfrm>
            <a:off x="603885" y="289996"/>
            <a:ext cx="32171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372132"/>
                </a:solidFill>
                <a:latin typeface="仓耳渔阳体 W05" panose="02020400000000000000" pitchFamily="18" charset="-122"/>
                <a:ea typeface="仓耳渔阳体 W05" panose="02020400000000000000" pitchFamily="18" charset="-122"/>
              </a:defRPr>
            </a:lvl1pPr>
          </a:lstStyle>
          <a:p>
            <a:pPr algn="l"/>
            <a:r>
              <a:rPr lang="zh-CN" altLang="en-US" sz="3200" dirty="0">
                <a:solidFill>
                  <a:schemeClr val="bg1"/>
                </a:solidFill>
                <a:effectLst>
                  <a:outerShdw blurRad="279400" dist="279400" dir="2700000" algn="tl" rotWithShape="0">
                    <a:srgbClr val="334E89">
                      <a:alpha val="12000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产品介绍</a:t>
            </a:r>
            <a:endParaRPr lang="zh-CN" altLang="en-US" sz="3200" dirty="0">
              <a:solidFill>
                <a:schemeClr val="bg1"/>
              </a:solidFill>
              <a:effectLst>
                <a:outerShdw blurRad="279400" dist="279400" dir="2700000" algn="tl" rotWithShape="0">
                  <a:srgbClr val="334E89">
                    <a:alpha val="12000"/>
                  </a:srgb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784475" y="396875"/>
            <a:ext cx="3067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372132"/>
                </a:solidFill>
                <a:latin typeface="仓耳渔阳体 W05" panose="02020400000000000000" pitchFamily="18" charset="-122"/>
                <a:ea typeface="仓耳渔阳体 W05" panose="02020400000000000000" pitchFamily="18" charset="-122"/>
              </a:defRPr>
            </a:lvl1pPr>
          </a:lstStyle>
          <a:p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79400" dist="279400" dir="2700000" algn="tl" rotWithShape="0">
                    <a:srgbClr val="334E89">
                      <a:alpha val="12000"/>
                    </a:srgbClr>
                  </a:outerShdw>
                </a:effectLst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+mn-ea"/>
              </a:rPr>
              <a:t>Product introduction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effectLst>
                <a:outerShdw blurRad="279400" dist="279400" dir="2700000" algn="tl" rotWithShape="0">
                  <a:srgbClr val="334E89">
                    <a:alpha val="12000"/>
                  </a:srgbClr>
                </a:outerShdw>
              </a:effectLst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7065" y="1564640"/>
            <a:ext cx="8852081" cy="4320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889375" y="4979670"/>
            <a:ext cx="3689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372132"/>
                </a:solidFill>
                <a:latin typeface="仓耳渔阳体 W05" panose="02020400000000000000" pitchFamily="18" charset="-122"/>
                <a:ea typeface="仓耳渔阳体 W05" panose="02020400000000000000" pitchFamily="18" charset="-122"/>
              </a:defRPr>
            </a:lvl1pPr>
          </a:lstStyle>
          <a:p>
            <a:r>
              <a:rPr lang="zh-CN" altLang="en-US" sz="1800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</a:rPr>
              <a:t>上海羿初信息技术有限公司</a:t>
            </a:r>
            <a:endParaRPr lang="zh-CN" altLang="en-US" sz="1800" dirty="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4214495" y="4948555"/>
            <a:ext cx="3040380" cy="43053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28537" y="6251010"/>
            <a:ext cx="323435" cy="52312"/>
            <a:chOff x="5106464" y="5334000"/>
            <a:chExt cx="323435" cy="52312"/>
          </a:xfrm>
        </p:grpSpPr>
        <p:sp>
          <p:nvSpPr>
            <p:cNvPr id="34" name="椭圆 33"/>
            <p:cNvSpPr/>
            <p:nvPr/>
          </p:nvSpPr>
          <p:spPr>
            <a:xfrm>
              <a:off x="5106464" y="5334000"/>
              <a:ext cx="52312" cy="523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5170487" y="5334000"/>
              <a:ext cx="52312" cy="523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5233730" y="5334000"/>
              <a:ext cx="52312" cy="523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5377587" y="5334000"/>
              <a:ext cx="52312" cy="5231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2939885" y="2228671"/>
            <a:ext cx="6312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solidFill>
                  <a:srgbClr val="372132"/>
                </a:solidFill>
                <a:latin typeface="仓耳渔阳体 W05" panose="02020400000000000000" pitchFamily="18" charset="-122"/>
                <a:ea typeface="仓耳渔阳体 W05" panose="02020400000000000000" pitchFamily="18" charset="-122"/>
              </a:defRPr>
            </a:lvl1pPr>
          </a:lstStyle>
          <a:p>
            <a:pPr algn="dist"/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THANK YOU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！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7" name="图片 6" descr="ppt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745" y="160655"/>
            <a:ext cx="1000760" cy="5448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jb3VudCI6NiwiaGRpZCI6IjdkOTBkMGNhNGE4MWE0OWU1MmZiZmRkNzRiYjk2MDJlIiwidXNlckNvdW50Ijo2fQ=="/>
  <p:tag name="KSO_WPP_MARK_KEY" val="67b8944a-d3dd-4440-852c-b520f962e69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708</Words>
  <Application>WPS 演示</Application>
  <PresentationFormat>宽屏</PresentationFormat>
  <Paragraphs>67</Paragraphs>
  <Slides>8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Arial</vt:lpstr>
      <vt:lpstr>宋体</vt:lpstr>
      <vt:lpstr>Wingdings</vt:lpstr>
      <vt:lpstr>仓耳渔阳体 W05</vt:lpstr>
      <vt:lpstr>思源黑体 CN Heavy</vt:lpstr>
      <vt:lpstr>OPPOSans M</vt:lpstr>
      <vt:lpstr>微软雅黑</vt:lpstr>
      <vt:lpstr>Calibri</vt:lpstr>
      <vt:lpstr>Arial Unicode MS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憨批凤</dc:creator>
  <cp:lastModifiedBy>Wyb</cp:lastModifiedBy>
  <cp:revision>543</cp:revision>
  <dcterms:created xsi:type="dcterms:W3CDTF">2022-04-09T12:13:00Z</dcterms:created>
  <dcterms:modified xsi:type="dcterms:W3CDTF">2023-03-17T01:23:23Z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6769FDE7284649C181B8D5A704074185</vt:lpwstr>
  </property>
  <property fmtid="{D5CDD505-2E9C-101B-9397-08002B2CF9AE}" pid="3" name="KSOProductBuildVer">
    <vt:lpwstr>2052-11.1.0.12970</vt:lpwstr>
  </property>
  <property fmtid="{D5CDD505-2E9C-101B-9397-08002B2CF9AE}" pid="4" name="KSOTemplateUUID">
    <vt:lpwstr>v1.0_mb_NGaLBP2bRZjZ66bNySSL9g==</vt:lpwstr>
  </property>
</Properties>
</file>